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embeddedFontLst>
    <p:embeddedFont>
      <p:font typeface="Lora" panose="00000500000000000000" pitchFamily="2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6"/>
      </p:cViewPr>
      <p:guideLst>
        <p:guide orient="horz" pos="5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51343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One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4820E"/>
              </a:buClr>
              <a:buSzPts val="3200"/>
              <a:buFont typeface="Lora"/>
              <a:buNone/>
              <a:defRPr sz="3200">
                <a:solidFill>
                  <a:srgbClr val="C4820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274337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rgbClr val="0B3C5D"/>
              </a:buClr>
              <a:buSzPts val="1800"/>
              <a:buNone/>
              <a:defRPr sz="1800">
                <a:solidFill>
                  <a:srgbClr val="0B3C5D"/>
                </a:solidFill>
              </a:defRPr>
            </a:lvl1pPr>
            <a:lvl2pPr lvl="1" algn="ctr">
              <a:spcBef>
                <a:spcPts val="220"/>
              </a:spcBef>
              <a:spcAft>
                <a:spcPts val="0"/>
              </a:spcAft>
              <a:buClr>
                <a:srgbClr val="898B8C"/>
              </a:buClr>
              <a:buSzPts val="1100"/>
              <a:buNone/>
              <a:defRPr>
                <a:solidFill>
                  <a:srgbClr val="898B8C"/>
                </a:solidFill>
              </a:defRPr>
            </a:lvl2pPr>
            <a:lvl3pPr lvl="2" algn="ctr">
              <a:spcBef>
                <a:spcPts val="220"/>
              </a:spcBef>
              <a:spcAft>
                <a:spcPts val="0"/>
              </a:spcAft>
              <a:buClr>
                <a:srgbClr val="898B8C"/>
              </a:buClr>
              <a:buSzPts val="1100"/>
              <a:buNone/>
              <a:defRPr>
                <a:solidFill>
                  <a:srgbClr val="898B8C"/>
                </a:solidFill>
              </a:defRPr>
            </a:lvl3pPr>
            <a:lvl4pPr lvl="3" algn="ctr">
              <a:spcBef>
                <a:spcPts val="220"/>
              </a:spcBef>
              <a:spcAft>
                <a:spcPts val="0"/>
              </a:spcAft>
              <a:buClr>
                <a:srgbClr val="898B8C"/>
              </a:buClr>
              <a:buSzPts val="1100"/>
              <a:buNone/>
              <a:defRPr>
                <a:solidFill>
                  <a:srgbClr val="898B8C"/>
                </a:solidFill>
              </a:defRPr>
            </a:lvl4pPr>
            <a:lvl5pPr lvl="4" algn="ctr">
              <a:spcBef>
                <a:spcPts val="220"/>
              </a:spcBef>
              <a:spcAft>
                <a:spcPts val="0"/>
              </a:spcAft>
              <a:buClr>
                <a:srgbClr val="898B8C"/>
              </a:buClr>
              <a:buSzPts val="1100"/>
              <a:buNone/>
              <a:defRPr>
                <a:solidFill>
                  <a:srgbClr val="898B8C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B8C"/>
              </a:buClr>
              <a:buSzPts val="2000"/>
              <a:buNone/>
              <a:defRPr>
                <a:solidFill>
                  <a:srgbClr val="898B8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B8C"/>
              </a:buClr>
              <a:buSzPts val="2000"/>
              <a:buNone/>
              <a:defRPr>
                <a:solidFill>
                  <a:srgbClr val="898B8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B8C"/>
              </a:buClr>
              <a:buSzPts val="2000"/>
              <a:buNone/>
              <a:defRPr>
                <a:solidFill>
                  <a:srgbClr val="898B8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B8C"/>
              </a:buClr>
              <a:buSzPts val="2000"/>
              <a:buNone/>
              <a:defRPr>
                <a:solidFill>
                  <a:srgbClr val="89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01201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01201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38163" y="957263"/>
            <a:ext cx="3879851" cy="3634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 u="none" strike="noStrik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4787901" y="957263"/>
            <a:ext cx="3898900" cy="36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">
  <p:cSld name="Two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787901" y="957263"/>
            <a:ext cx="3898899" cy="36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39751" y="957263"/>
            <a:ext cx="3878263" cy="363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">
  <p:cSld name="2 Im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4787901" y="957263"/>
            <a:ext cx="3898900" cy="36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>
            <a:spLocks noGrp="1"/>
          </p:cNvSpPr>
          <p:nvPr>
            <p:ph type="pic" idx="3"/>
          </p:nvPr>
        </p:nvSpPr>
        <p:spPr>
          <a:xfrm>
            <a:off x="517115" y="957263"/>
            <a:ext cx="3898900" cy="36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_with_caption">
  <p:cSld name="Pictures_with_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4787901" y="957265"/>
            <a:ext cx="3898900" cy="2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>
            <a:spLocks noGrp="1"/>
          </p:cNvSpPr>
          <p:nvPr>
            <p:ph type="pic" idx="3"/>
          </p:nvPr>
        </p:nvSpPr>
        <p:spPr>
          <a:xfrm>
            <a:off x="517115" y="957265"/>
            <a:ext cx="3898900" cy="2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17525" y="3434304"/>
            <a:ext cx="8169275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None/>
              <a:defRPr sz="18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1" y="4586450"/>
            <a:ext cx="3918857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898B8C"/>
                </a:solidFill>
                <a:latin typeface="Roboto"/>
                <a:ea typeface="Roboto"/>
                <a:cs typeface="Roboto"/>
                <a:sym typeface="Roboto"/>
              </a:rPr>
              <a:t>California Department of Conservation | conservation.ca.gov</a:t>
            </a:r>
            <a:endParaRPr sz="600" b="0" i="0" u="none" strike="noStrike" cap="none">
              <a:solidFill>
                <a:srgbClr val="898B8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16499" y="-106825"/>
            <a:ext cx="1417320" cy="91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 rot="10800000">
            <a:off x="0" y="5094581"/>
            <a:ext cx="9144000" cy="0"/>
          </a:xfrm>
          <a:prstGeom prst="straightConnector1">
            <a:avLst/>
          </a:prstGeom>
          <a:noFill/>
          <a:ln w="101600" cap="flat" cmpd="sng">
            <a:solidFill>
              <a:srgbClr val="C4820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j44dpr8oH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usgs.gov/media/images/landslides-1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conservation.ca.gov/cgs/ls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1F5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48" y="192196"/>
            <a:ext cx="3284763" cy="2143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/>
          <p:nvPr/>
        </p:nvSpPr>
        <p:spPr>
          <a:xfrm>
            <a:off x="1018725" y="2190395"/>
            <a:ext cx="7064913" cy="79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C4820E"/>
                </a:solidFill>
                <a:latin typeface="Lora"/>
                <a:ea typeface="Lora"/>
                <a:cs typeface="Lora"/>
                <a:sym typeface="Lora"/>
              </a:rPr>
              <a:t>Landslides</a:t>
            </a:r>
            <a:endParaRPr dirty="0"/>
          </a:p>
        </p:txBody>
      </p:sp>
      <p:sp>
        <p:nvSpPr>
          <p:cNvPr id="66" name="Google Shape;66;p11"/>
          <p:cNvSpPr/>
          <p:nvPr/>
        </p:nvSpPr>
        <p:spPr>
          <a:xfrm>
            <a:off x="1018725" y="2953105"/>
            <a:ext cx="66197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Lesson 3: Landslide Preparedness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130200" y="131730"/>
            <a:ext cx="85566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</a:pPr>
            <a:r>
              <a:rPr lang="en-US" sz="3200" dirty="0"/>
              <a:t>Landslide Communication Strategy</a:t>
            </a:r>
            <a:endParaRPr sz="1600"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173" y="839889"/>
            <a:ext cx="3202374" cy="361984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3387" y="839889"/>
            <a:ext cx="2699625" cy="361984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47792" y="130725"/>
            <a:ext cx="7235897" cy="1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4000"/>
              <a:buFont typeface="Lora"/>
              <a:buNone/>
            </a:pPr>
            <a:r>
              <a:rPr lang="en-US" sz="3200" dirty="0">
                <a:solidFill>
                  <a:srgbClr val="090C0F"/>
                </a:solidFill>
              </a:rPr>
              <a:t>Public Safety Announcement Showcase Components </a:t>
            </a:r>
            <a:endParaRPr sz="1400"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53440" y="1514900"/>
            <a:ext cx="7833360" cy="291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Definition of a Landslide</a:t>
            </a:r>
            <a:endParaRPr sz="1050" dirty="0"/>
          </a:p>
          <a:p>
            <a:pPr marL="17145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Landslide Causes</a:t>
            </a:r>
            <a:endParaRPr sz="1050" dirty="0"/>
          </a:p>
          <a:p>
            <a:pPr marL="17145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Types of Landslide</a:t>
            </a:r>
            <a:endParaRPr sz="1050" dirty="0"/>
          </a:p>
          <a:p>
            <a:pPr marL="17145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Identifying Landslide Location</a:t>
            </a:r>
            <a:endParaRPr sz="1050" dirty="0"/>
          </a:p>
          <a:p>
            <a:pPr marL="17145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Landslide Preparedness </a:t>
            </a:r>
            <a:endParaRPr sz="1050"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0" y="2"/>
            <a:ext cx="9144000" cy="5148969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961101" y="1872784"/>
            <a:ext cx="7221801" cy="16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B3C5D"/>
                </a:solidFill>
                <a:latin typeface="Lora"/>
                <a:ea typeface="Lora"/>
                <a:cs typeface="Lora"/>
                <a:sym typeface="Lora"/>
              </a:rPr>
              <a:t>THANK YOU</a:t>
            </a:r>
            <a:endParaRPr sz="700" b="1">
              <a:solidFill>
                <a:srgbClr val="0B3C5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B3C5D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700" y="439428"/>
            <a:ext cx="2926599" cy="189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247215" y="320101"/>
            <a:ext cx="6096000" cy="70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4000"/>
              <a:buFont typeface="Lora"/>
              <a:buNone/>
            </a:pPr>
            <a:r>
              <a:rPr lang="en-US" sz="3600" dirty="0">
                <a:solidFill>
                  <a:srgbClr val="090C0F"/>
                </a:solidFill>
              </a:rPr>
              <a:t>When Nature Strikes</a:t>
            </a:r>
            <a:endParaRPr sz="1600"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5092048" y="1361320"/>
            <a:ext cx="3870859" cy="284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090C0F"/>
                </a:solidFill>
              </a:rPr>
              <a:t>Why is studying and creating models of landslides important to humans?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pic>
        <p:nvPicPr>
          <p:cNvPr id="75" name="Google Shape;75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93" y="1361320"/>
            <a:ext cx="4910956" cy="275229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/>
          <p:nvPr/>
        </p:nvSpPr>
        <p:spPr>
          <a:xfrm>
            <a:off x="181092" y="4113615"/>
            <a:ext cx="49861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https://www.youtube.com/watch?v=dj44dpr8oHs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71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4400"/>
              <a:buFont typeface="Lora"/>
              <a:buNone/>
            </a:pPr>
            <a:r>
              <a:rPr lang="en-US" sz="3600" dirty="0">
                <a:solidFill>
                  <a:srgbClr val="090C0F"/>
                </a:solidFill>
              </a:rPr>
              <a:t>Landslide Factors</a:t>
            </a:r>
            <a:endParaRPr sz="1400"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627681" y="3800444"/>
            <a:ext cx="8229600" cy="108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3200"/>
              <a:buNone/>
            </a:pPr>
            <a:r>
              <a:rPr lang="en-US" sz="2800" dirty="0">
                <a:solidFill>
                  <a:srgbClr val="090C0F"/>
                </a:solidFill>
              </a:rPr>
              <a:t>What conditions exist in our own community that might lead to a landslide?</a:t>
            </a:r>
            <a:endParaRPr sz="1050" dirty="0"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254" y="801494"/>
            <a:ext cx="2518915" cy="293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GIF of landslide off a clif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7872" y="795572"/>
            <a:ext cx="3484858" cy="2766339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6" name="Google Shape;86;p13"/>
          <p:cNvSpPr txBox="1"/>
          <p:nvPr/>
        </p:nvSpPr>
        <p:spPr>
          <a:xfrm>
            <a:off x="4364339" y="3488161"/>
            <a:ext cx="2419136" cy="31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Concept Sketch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3" name="Google Shape;9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998" y="466049"/>
            <a:ext cx="6588390" cy="3473742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4"/>
          <p:cNvSpPr txBox="1"/>
          <p:nvPr/>
        </p:nvSpPr>
        <p:spPr>
          <a:xfrm>
            <a:off x="645099" y="4011558"/>
            <a:ext cx="6964187" cy="50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Explore the Landslide Inventory Map</a:t>
            </a:r>
            <a:endParaRPr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67686"/>
            <a:ext cx="6924162" cy="412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570763" y="449538"/>
            <a:ext cx="1534038" cy="7620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719648" y="1227856"/>
            <a:ext cx="2133600" cy="2804031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686" y="1051634"/>
            <a:ext cx="2288199" cy="33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6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</a:pPr>
            <a:r>
              <a:rPr lang="en-US" sz="3600" dirty="0">
                <a:solidFill>
                  <a:schemeClr val="dk1"/>
                </a:solidFill>
              </a:rPr>
              <a:t>Landslide Types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9897" y="934718"/>
            <a:ext cx="3316903" cy="3538158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439546"/>
            <a:ext cx="1722998" cy="2264407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10" y="975384"/>
            <a:ext cx="3124516" cy="30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47793" y="130725"/>
            <a:ext cx="6096000" cy="6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</a:pPr>
            <a:r>
              <a:rPr lang="en-US" sz="3600">
                <a:solidFill>
                  <a:schemeClr val="dk1"/>
                </a:solidFill>
              </a:rPr>
              <a:t>Landslide Ages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6776" y="1410805"/>
            <a:ext cx="5080114" cy="222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98314"/>
            <a:ext cx="6573150" cy="412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3009700" y="2629873"/>
            <a:ext cx="876500" cy="762000"/>
          </a:xfrm>
          <a:prstGeom prst="ellipse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579612" y="504143"/>
            <a:ext cx="1534038" cy="7620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249919"/>
            <a:ext cx="2599812" cy="1409449"/>
          </a:xfrm>
          <a:prstGeom prst="rect">
            <a:avLst/>
          </a:prstGeom>
          <a:noFill/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2" name="Google Shape;132;p18"/>
          <p:cNvCxnSpPr>
            <a:stCxn id="129" idx="6"/>
          </p:cNvCxnSpPr>
          <p:nvPr/>
        </p:nvCxnSpPr>
        <p:spPr>
          <a:xfrm rot="10800000" flipH="1">
            <a:off x="3886200" y="1867873"/>
            <a:ext cx="2286000" cy="11430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56" y="3857"/>
            <a:ext cx="7381362" cy="43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332508" y="3857"/>
            <a:ext cx="1534038" cy="7620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4655" y="2147572"/>
            <a:ext cx="3297383" cy="232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3200"/>
              <a:buNone/>
            </a:pPr>
            <a:r>
              <a:rPr lang="en-US" sz="3200" b="1">
                <a:solidFill>
                  <a:srgbClr val="090C0F"/>
                </a:solidFill>
              </a:rPr>
              <a:t>Identify the nearest landslide threat. </a:t>
            </a:r>
            <a:endParaRPr sz="3200" b="1">
              <a:solidFill>
                <a:srgbClr val="090C0F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-203426" y="4480632"/>
            <a:ext cx="9550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0C0F"/>
              </a:buClr>
              <a:buSzPts val="3200"/>
              <a:buFont typeface="Lora"/>
              <a:buNone/>
            </a:pPr>
            <a:r>
              <a:rPr lang="en-US" sz="2400" b="1">
                <a:solidFill>
                  <a:srgbClr val="090C0F"/>
                </a:solidFill>
                <a:latin typeface="Lora"/>
                <a:ea typeface="Lora"/>
                <a:cs typeface="Lora"/>
                <a:sym typeface="Lora"/>
              </a:rPr>
              <a:t>Identify the landslide type, activity, and confidence.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C Theme">
      <a:dk1>
        <a:srgbClr val="1D2730"/>
      </a:dk1>
      <a:lt1>
        <a:srgbClr val="FFFFFF"/>
      </a:lt1>
      <a:dk2>
        <a:srgbClr val="C3820E"/>
      </a:dk2>
      <a:lt2>
        <a:srgbClr val="EBF1F5"/>
      </a:lt2>
      <a:accent1>
        <a:srgbClr val="4F81BD"/>
      </a:accent1>
      <a:accent2>
        <a:srgbClr val="BA0C2F"/>
      </a:accent2>
      <a:accent3>
        <a:srgbClr val="6D792E"/>
      </a:accent3>
      <a:accent4>
        <a:srgbClr val="6426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Description xmlns="7a336278-0556-40dc-ad1f-738db1cf740b">Lesson 3 – Landslide Preparedness. Learning Objective: Students will be able to analyze and interpret maps of different areas and look for different types of landslides and how susceptible they are to landslides...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ESS2.A: Earth Materials and Systems</TermName>
          <TermId xmlns="http://schemas.microsoft.com/office/infopath/2007/PartnerControls">15f0bb2f-d9a6-4d51-ae7f-0b0cfbc8aff6</TermId>
        </TermInfo>
        <TermInfo xmlns="http://schemas.microsoft.com/office/infopath/2007/PartnerControls">
          <TermName xmlns="http://schemas.microsoft.com/office/infopath/2007/PartnerControls">ESS2.B: Plate Tectonics and Large-Scale System Interactions</TermName>
          <TermId xmlns="http://schemas.microsoft.com/office/infopath/2007/PartnerControls">c638dd77-5ec5-4246-850d-77315d6d36d5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Landslides</TermName>
          <TermId xmlns="http://schemas.microsoft.com/office/infopath/2007/PartnerControls">fd36610e-e23f-465d-b2d1-59336699de34</TermId>
        </TermInfo>
        <TermInfo xmlns="http://schemas.microsoft.com/office/infopath/2007/PartnerControls">
          <TermName xmlns="http://schemas.microsoft.com/office/infopath/2007/PartnerControls">Geologic Map</TermName>
          <TermId xmlns="http://schemas.microsoft.com/office/infopath/2007/PartnerControls">f5a57441-c55d-4b48-bbb1-67daf69c22e8</TermId>
        </TermInfo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4</TermName>
          <TermId xmlns="http://schemas.microsoft.com/office/infopath/2007/PartnerControls">60e9355b-2823-4509-aeb3-1fee280992f4</TermId>
        </TermInfo>
      </Terms>
    </na918e1b7036418ea492ea14b52d2869>
    <TaxCatchAll xmlns="7a336278-0556-40dc-ad1f-738db1cf740b">
      <Value>67</Value>
      <Value>62</Value>
      <Value>60</Value>
      <Value>8</Value>
      <Value>7</Value>
      <Value>856</Value>
      <Value>56</Value>
      <Value>37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C508D-698B-40D0-9C2C-D2FB6FCA4E0A}"/>
</file>

<file path=customXml/itemProps2.xml><?xml version="1.0" encoding="utf-8"?>
<ds:datastoreItem xmlns:ds="http://schemas.openxmlformats.org/officeDocument/2006/customXml" ds:itemID="{BAA4291F-9844-4B04-B223-E4BA744F10BC}"/>
</file>

<file path=customXml/itemProps3.xml><?xml version="1.0" encoding="utf-8"?>
<ds:datastoreItem xmlns:ds="http://schemas.openxmlformats.org/officeDocument/2006/customXml" ds:itemID="{7920D610-7955-4972-B836-F2CF058CCB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Lora</vt:lpstr>
      <vt:lpstr>Raleway</vt:lpstr>
      <vt:lpstr>Roboto</vt:lpstr>
      <vt:lpstr>Calibri</vt:lpstr>
      <vt:lpstr>Office Theme</vt:lpstr>
      <vt:lpstr>PowerPoint Presentation</vt:lpstr>
      <vt:lpstr>When Nature Strikes</vt:lpstr>
      <vt:lpstr>Landslide Factors</vt:lpstr>
      <vt:lpstr>PowerPoint Presentation</vt:lpstr>
      <vt:lpstr>PowerPoint Presentation</vt:lpstr>
      <vt:lpstr>Landslide Types</vt:lpstr>
      <vt:lpstr>Landslide Ages</vt:lpstr>
      <vt:lpstr>PowerPoint Presentation</vt:lpstr>
      <vt:lpstr>PowerPoint Presentation</vt:lpstr>
      <vt:lpstr>Landslide Communication Strategy</vt:lpstr>
      <vt:lpstr>Public Safety Announcement Showcase Components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Landslides Lesson 3</dc:title>
  <cp:lastModifiedBy>Thomas, Kate@DOC</cp:lastModifiedBy>
  <cp:revision>1</cp:revision>
  <dcterms:modified xsi:type="dcterms:W3CDTF">2019-02-04T21:36:22Z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scGrade">
    <vt:lpwstr>56;#4|60e9355b-2823-4509-aeb3-1fee280992f4</vt:lpwstr>
  </property>
  <property fmtid="{D5CDD505-2E9C-101B-9397-08002B2CF9AE}" pid="4" name="scEducationalKeywords">
    <vt:lpwstr>8;#Geologic Hazards|4621ed9e-337e-47d4-a59c-e8b45f18259f;#67;#Landslides|fd36610e-e23f-465d-b2d1-59336699de34;#62;#Geologic Map|f5a57441-c55d-4b48-bbb1-67daf69c22e8;#856;#Lessons|48884765-da6c-4789-a9e0-305d0a745b1a;#7;#Geology|030d575d-fcd1-409c-a529-fc1d7940df07</vt:lpwstr>
  </property>
  <property fmtid="{D5CDD505-2E9C-101B-9397-08002B2CF9AE}" pid="5" name="scCurriculum">
    <vt:lpwstr>37;#ESS2.A: Earth Materials and Systems|15f0bb2f-d9a6-4d51-ae7f-0b0cfbc8aff6;#60;#ESS2.B: Plate Tectonics and Large-Scale System Interactions|c638dd77-5ec5-4246-850d-77315d6d36d5</vt:lpwstr>
  </property>
</Properties>
</file>